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oboto Thin"/>
      <p:regular r:id="rId31"/>
      <p:bold r:id="rId32"/>
      <p:italic r:id="rId33"/>
      <p:boldItalic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Amatic SC"/>
      <p:regular r:id="rId43"/>
      <p:bold r:id="rId44"/>
    </p:embeddedFont>
    <p:embeddedFont>
      <p:font typeface="Inconsolata"/>
      <p:regular r:id="rId45"/>
      <p:bold r:id="rId46"/>
    </p:embeddedFont>
    <p:embeddedFont>
      <p:font typeface="Roboto Light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913AD87-CAC6-48B9-BF15-1178F34439FC}">
  <a:tblStyle styleId="{1913AD87-CAC6-48B9-BF15-1178F34439F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AmaticSC-bold.fntdata"/><Relationship Id="rId43" Type="http://schemas.openxmlformats.org/officeDocument/2006/relationships/font" Target="fonts/AmaticSC-regular.fntdata"/><Relationship Id="rId46" Type="http://schemas.openxmlformats.org/officeDocument/2006/relationships/font" Target="fonts/Inconsolata-bold.fntdata"/><Relationship Id="rId45" Type="http://schemas.openxmlformats.org/officeDocument/2006/relationships/font" Target="fonts/Inconsolata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Light-bold.fntdata"/><Relationship Id="rId47" Type="http://schemas.openxmlformats.org/officeDocument/2006/relationships/font" Target="fonts/RobotoLight-regular.fntdata"/><Relationship Id="rId49" Type="http://schemas.openxmlformats.org/officeDocument/2006/relationships/font" Target="fonts/Roboto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Thin-regular.fntdata"/><Relationship Id="rId30" Type="http://schemas.openxmlformats.org/officeDocument/2006/relationships/slide" Target="slides/slide25.xml"/><Relationship Id="rId33" Type="http://schemas.openxmlformats.org/officeDocument/2006/relationships/font" Target="fonts/RobotoThin-italic.fntdata"/><Relationship Id="rId32" Type="http://schemas.openxmlformats.org/officeDocument/2006/relationships/font" Target="fonts/RobotoThin-bold.fntdata"/><Relationship Id="rId35" Type="http://schemas.openxmlformats.org/officeDocument/2006/relationships/font" Target="fonts/RobotoMedium-regular.fntdata"/><Relationship Id="rId34" Type="http://schemas.openxmlformats.org/officeDocument/2006/relationships/font" Target="fonts/RobotoThin-boldItalic.fntdata"/><Relationship Id="rId37" Type="http://schemas.openxmlformats.org/officeDocument/2006/relationships/font" Target="fonts/RobotoMedium-italic.fntdata"/><Relationship Id="rId36" Type="http://schemas.openxmlformats.org/officeDocument/2006/relationships/font" Target="fonts/RobotoMedium-bold.fntdata"/><Relationship Id="rId39" Type="http://schemas.openxmlformats.org/officeDocument/2006/relationships/font" Target="fonts/Roboto-regular.fntdata"/><Relationship Id="rId38" Type="http://schemas.openxmlformats.org/officeDocument/2006/relationships/font" Target="fonts/RobotoMedium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RobotoLigh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4831362597_2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4831362597_2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50c08e3730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50c08e3730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50c08e3730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50c08e3730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50c08e3730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50c08e3730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shutterstock_91508951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50c08e3730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50c08e3730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50c08e3730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50c08e3730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50c08e3730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50c08e3730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5add6a090d_0_2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5add6a090d_0_2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50c08e3730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50c08e3730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5add6a090d_0_4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Google Shape;1397;g5add6a090d_0_4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50c08e3730_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50c08e3730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5add6a09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5add6a09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shutterstock_1138650011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50c08e3730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50c08e3730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50c08e3730_0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50c08e3730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shutterstock_91508951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50c08e3730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50c08e3730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shutterstock_1207258801.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50c08e3730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50c08e3730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50c08e3730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50c08e3730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573e50ee74_1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573e50ee74_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5add6a090d_0_10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5add6a090d_0_1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50c08e3730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50c08e3730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50c08e3730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50c08e3730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50c08e3730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50c08e3730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50c08e3730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50c08e3730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50c08e3730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50c08e3730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50c08e3730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50c08e3730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6.png"/><Relationship Id="rId4" Type="http://schemas.openxmlformats.org/officeDocument/2006/relationships/image" Target="../media/image10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6.png"/><Relationship Id="rId4" Type="http://schemas.openxmlformats.org/officeDocument/2006/relationships/image" Target="../media/image2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3.png"/><Relationship Id="rId4" Type="http://schemas.openxmlformats.org/officeDocument/2006/relationships/image" Target="../media/image3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2.png"/><Relationship Id="rId4" Type="http://schemas.openxmlformats.org/officeDocument/2006/relationships/image" Target="../media/image13.png"/><Relationship Id="rId5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3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34.png"/><Relationship Id="rId6" Type="http://schemas.openxmlformats.org/officeDocument/2006/relationships/image" Target="../media/image1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5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1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image" Target="../media/image35.png"/><Relationship Id="rId4" Type="http://schemas.openxmlformats.org/officeDocument/2006/relationships/image" Target="../media/image41.png"/><Relationship Id="rId5" Type="http://schemas.openxmlformats.org/officeDocument/2006/relationships/image" Target="../media/image3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33.png"/><Relationship Id="rId4" Type="http://schemas.openxmlformats.org/officeDocument/2006/relationships/image" Target="../media/image39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30.png"/><Relationship Id="rId4" Type="http://schemas.openxmlformats.org/officeDocument/2006/relationships/image" Target="../media/image37.png"/><Relationship Id="rId5" Type="http://schemas.openxmlformats.org/officeDocument/2006/relationships/image" Target="../media/image4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image" Target="../media/image40.png"/><Relationship Id="rId4" Type="http://schemas.openxmlformats.org/officeDocument/2006/relationships/image" Target="../media/image38.png"/><Relationship Id="rId5" Type="http://schemas.openxmlformats.org/officeDocument/2006/relationships/image" Target="../media/image47.png"/><Relationship Id="rId6" Type="http://schemas.openxmlformats.org/officeDocument/2006/relationships/image" Target="../media/image69.png"/><Relationship Id="rId7" Type="http://schemas.openxmlformats.org/officeDocument/2006/relationships/image" Target="../media/image5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9.png"/><Relationship Id="rId3" Type="http://schemas.openxmlformats.org/officeDocument/2006/relationships/image" Target="../media/image64.png"/><Relationship Id="rId4" Type="http://schemas.openxmlformats.org/officeDocument/2006/relationships/image" Target="../media/image48.png"/><Relationship Id="rId5" Type="http://schemas.openxmlformats.org/officeDocument/2006/relationships/image" Target="../media/image66.png"/><Relationship Id="rId6" Type="http://schemas.openxmlformats.org/officeDocument/2006/relationships/image" Target="../media/image53.png"/><Relationship Id="rId7" Type="http://schemas.openxmlformats.org/officeDocument/2006/relationships/image" Target="../media/image5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52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png"/><Relationship Id="rId3" Type="http://schemas.openxmlformats.org/officeDocument/2006/relationships/image" Target="../media/image62.png"/><Relationship Id="rId4" Type="http://schemas.openxmlformats.org/officeDocument/2006/relationships/image" Target="../media/image68.png"/><Relationship Id="rId5" Type="http://schemas.openxmlformats.org/officeDocument/2006/relationships/image" Target="../media/image60.png"/><Relationship Id="rId6" Type="http://schemas.openxmlformats.org/officeDocument/2006/relationships/image" Target="../media/image63.png"/><Relationship Id="rId7" Type="http://schemas.openxmlformats.org/officeDocument/2006/relationships/image" Target="../media/image61.png"/><Relationship Id="rId8" Type="http://schemas.openxmlformats.org/officeDocument/2006/relationships/image" Target="../media/image5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0.png"/><Relationship Id="rId3" Type="http://schemas.openxmlformats.org/officeDocument/2006/relationships/image" Target="../media/image73.png"/><Relationship Id="rId4" Type="http://schemas.openxmlformats.org/officeDocument/2006/relationships/image" Target="../media/image86.png"/><Relationship Id="rId5" Type="http://schemas.openxmlformats.org/officeDocument/2006/relationships/image" Target="../media/image71.png"/><Relationship Id="rId6" Type="http://schemas.openxmlformats.org/officeDocument/2006/relationships/image" Target="../media/image65.png"/><Relationship Id="rId7" Type="http://schemas.openxmlformats.org/officeDocument/2006/relationships/image" Target="../media/image77.png"/><Relationship Id="rId8" Type="http://schemas.openxmlformats.org/officeDocument/2006/relationships/image" Target="../media/image7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79.png"/><Relationship Id="rId4" Type="http://schemas.openxmlformats.org/officeDocument/2006/relationships/image" Target="../media/image74.png"/><Relationship Id="rId5" Type="http://schemas.openxmlformats.org/officeDocument/2006/relationships/image" Target="../media/image72.png"/><Relationship Id="rId6" Type="http://schemas.openxmlformats.org/officeDocument/2006/relationships/image" Target="../media/image7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1.png"/><Relationship Id="rId3" Type="http://schemas.openxmlformats.org/officeDocument/2006/relationships/image" Target="../media/image84.png"/><Relationship Id="rId4" Type="http://schemas.openxmlformats.org/officeDocument/2006/relationships/image" Target="../media/image88.png"/><Relationship Id="rId9" Type="http://schemas.openxmlformats.org/officeDocument/2006/relationships/image" Target="../media/image80.png"/><Relationship Id="rId5" Type="http://schemas.openxmlformats.org/officeDocument/2006/relationships/image" Target="../media/image67.png"/><Relationship Id="rId6" Type="http://schemas.openxmlformats.org/officeDocument/2006/relationships/image" Target="../media/image83.png"/><Relationship Id="rId7" Type="http://schemas.openxmlformats.org/officeDocument/2006/relationships/image" Target="../media/image78.png"/><Relationship Id="rId8" Type="http://schemas.openxmlformats.org/officeDocument/2006/relationships/image" Target="../media/image8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6.png"/><Relationship Id="rId3" Type="http://schemas.openxmlformats.org/officeDocument/2006/relationships/image" Target="../media/image82.png"/><Relationship Id="rId4" Type="http://schemas.openxmlformats.org/officeDocument/2006/relationships/image" Target="../media/image91.png"/><Relationship Id="rId9" Type="http://schemas.openxmlformats.org/officeDocument/2006/relationships/image" Target="../media/image93.png"/><Relationship Id="rId5" Type="http://schemas.openxmlformats.org/officeDocument/2006/relationships/image" Target="../media/image89.png"/><Relationship Id="rId6" Type="http://schemas.openxmlformats.org/officeDocument/2006/relationships/image" Target="../media/image92.png"/><Relationship Id="rId7" Type="http://schemas.openxmlformats.org/officeDocument/2006/relationships/image" Target="../media/image90.png"/><Relationship Id="rId8" Type="http://schemas.openxmlformats.org/officeDocument/2006/relationships/image" Target="../media/image8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5.png"/><Relationship Id="rId3" Type="http://schemas.openxmlformats.org/officeDocument/2006/relationships/image" Target="../media/image108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9.png"/><Relationship Id="rId3" Type="http://schemas.openxmlformats.org/officeDocument/2006/relationships/image" Target="../media/image107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9.png"/><Relationship Id="rId3" Type="http://schemas.openxmlformats.org/officeDocument/2006/relationships/image" Target="../media/image2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8" name="Google Shape;448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26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26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3" name="Google Shape;463;p26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4" name="Google Shape;49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" name="Google Shape;499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" name="Google Shape;602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4" name="Google Shape;624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5" name="Google Shape;625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6" name="Google Shape;646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0" name="Google Shape;670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5" name="Google Shape;695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8" name="Google Shape;698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2" name="Google Shape;722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3" name="Google Shape;723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6" name="Google Shape;746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7" name="Google Shape;747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0" name="Google Shape;760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6" name="Google Shape;786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6" name="Google Shape;9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8" name="Google Shape;998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2" name="Google Shape;1002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3" name="Google Shape;1003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4" name="Google Shape;10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7" name="Google Shape;100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5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2" name="Google Shape;1012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4" name="Google Shape;1014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8" name="Google Shape;1018;p52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9" name="Google Shape;1019;p52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0" name="Google Shape;1020;p52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1" name="Google Shape;1021;p52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52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Google Shape;1024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6" name="Google Shape;1026;p53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7" name="Google Shape;1027;p53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8" name="Google Shape;1028;p53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53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53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4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34" name="Google Shape;1034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Google Shape;1036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55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38" name="Google Shape;1038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0.png"/><Relationship Id="rId4" Type="http://schemas.openxmlformats.org/officeDocument/2006/relationships/image" Target="../media/image1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8.png"/><Relationship Id="rId4" Type="http://schemas.openxmlformats.org/officeDocument/2006/relationships/image" Target="../media/image9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ebpack.js.org/" TargetMode="External"/><Relationship Id="rId4" Type="http://schemas.openxmlformats.org/officeDocument/2006/relationships/image" Target="../media/image10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5.png"/><Relationship Id="rId4" Type="http://schemas.openxmlformats.org/officeDocument/2006/relationships/image" Target="../media/image9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ebpack.js.org/loaders/babel-loader/#root" TargetMode="External"/><Relationship Id="rId4" Type="http://schemas.openxmlformats.org/officeDocument/2006/relationships/image" Target="../media/image10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22.png"/><Relationship Id="rId5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5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19.2</a:t>
            </a:r>
            <a:endParaRPr/>
          </a:p>
        </p:txBody>
      </p:sp>
      <p:sp>
        <p:nvSpPr>
          <p:cNvPr id="1044" name="Google Shape;1044;p56"/>
          <p:cNvSpPr txBox="1"/>
          <p:nvPr>
            <p:ph idx="2" type="title"/>
          </p:nvPr>
        </p:nvSpPr>
        <p:spPr>
          <a:xfrm>
            <a:off x="274350" y="1566875"/>
            <a:ext cx="8595300" cy="14337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React, </a:t>
            </a:r>
            <a:br>
              <a:rPr lang="en"/>
            </a:br>
            <a:r>
              <a:rPr lang="en"/>
              <a:t>Components, and JSX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5"/>
          <p:cNvSpPr txBox="1"/>
          <p:nvPr/>
        </p:nvSpPr>
        <p:spPr>
          <a:xfrm>
            <a:off x="1787475" y="1765525"/>
            <a:ext cx="1910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Data-Driven Events</a:t>
            </a:r>
            <a:endParaRPr b="1"/>
          </a:p>
        </p:txBody>
      </p:sp>
      <p:sp>
        <p:nvSpPr>
          <p:cNvPr id="1132" name="Google Shape;1132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Rapid Data Changes: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Option #1 jQuery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3" name="Google Shape;1133;p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rgbClr val="FFFF00"/>
                </a:highlight>
              </a:rPr>
              <a:t>JavaScript is FAST,</a:t>
            </a:r>
            <a:r>
              <a:rPr lang="en"/>
              <a:t> but whenever we update the DOM, the browser needs to recalculate the CSS, update the layout, and repaint the web page. This can be a slow process.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5" name="Google Shape;1135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36" name="Google Shape;1136;p65"/>
          <p:cNvGraphicFramePr/>
          <p:nvPr/>
        </p:nvGraphicFramePr>
        <p:xfrm>
          <a:off x="688450" y="2129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{1913AD87-CAC6-48B9-BF15-1178F34439FC}</a:tableStyleId>
              </a:tblPr>
              <a:tblGrid>
                <a:gridCol w="1761300"/>
                <a:gridCol w="459225"/>
                <a:gridCol w="3063375"/>
                <a:gridCol w="1761300"/>
              </a:tblGrid>
              <a:tr h="259950">
                <a:tc row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Article Comments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82275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65C8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0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</a:tr>
              <a:tr h="2599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65C8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59950">
                <a:tc row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Users Signed On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82275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65C8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599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65C8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59950">
                <a:tc row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Weather Forecast 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82275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65C8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599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65C8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59950">
                <a:tc row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Newsfeed Articles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82275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65C8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599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65C8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59950">
                <a:tc row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Messages Sent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82275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65C8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599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65C8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</a:tbl>
          </a:graphicData>
        </a:graphic>
      </p:graphicFrame>
      <p:sp>
        <p:nvSpPr>
          <p:cNvPr id="1137" name="Google Shape;1137;p65"/>
          <p:cNvSpPr txBox="1"/>
          <p:nvPr/>
        </p:nvSpPr>
        <p:spPr>
          <a:xfrm>
            <a:off x="5980500" y="1765525"/>
            <a:ext cx="18039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DOM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66"/>
          <p:cNvSpPr txBox="1"/>
          <p:nvPr/>
        </p:nvSpPr>
        <p:spPr>
          <a:xfrm>
            <a:off x="1787475" y="1765525"/>
            <a:ext cx="1886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Data-Driven Events</a:t>
            </a:r>
            <a:endParaRPr b="1"/>
          </a:p>
        </p:txBody>
      </p:sp>
      <p:sp>
        <p:nvSpPr>
          <p:cNvPr id="1143" name="Google Shape;1143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Rapid Data Changes: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Option #2 React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44" name="Google Shape;1144;p66"/>
          <p:cNvSpPr txBox="1"/>
          <p:nvPr>
            <p:ph idx="1" type="subTitle"/>
          </p:nvPr>
        </p:nvSpPr>
        <p:spPr>
          <a:xfrm>
            <a:off x="0" y="675975"/>
            <a:ext cx="8798100" cy="6405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React’s Virtual DOM serves as an intermediary and avoids unnecessary trips to the DOM.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6" name="Google Shape;1146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47" name="Google Shape;1147;p66"/>
          <p:cNvGraphicFramePr/>
          <p:nvPr/>
        </p:nvGraphicFramePr>
        <p:xfrm>
          <a:off x="688450" y="2129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{1913AD87-CAC6-48B9-BF15-1178F34439FC}</a:tableStyleId>
              </a:tblPr>
              <a:tblGrid>
                <a:gridCol w="1761300"/>
                <a:gridCol w="459225"/>
                <a:gridCol w="835475"/>
                <a:gridCol w="1303425"/>
                <a:gridCol w="924475"/>
                <a:gridCol w="1761300"/>
              </a:tblGrid>
              <a:tr h="259950">
                <a:tc row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Article Comments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82275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65C8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0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0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</a:tr>
              <a:tr h="259950">
                <a:tc vMerge="1"/>
                <a:tc vMerge="1"/>
                <a:tc vMerge="1"/>
                <a:tc vMerge="1"/>
                <a:tc vMerge="1"/>
                <a:tc vMerge="1"/>
              </a:tr>
              <a:tr h="259950">
                <a:tc row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Users Signed On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82275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259950">
                <a:tc vMerge="1"/>
                <a:tc vMerge="1"/>
                <a:tc vMerge="1"/>
                <a:tc row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65C8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65C8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 vMerge="1"/>
                <a:tc vMerge="1"/>
              </a:tr>
              <a:tr h="259950">
                <a:tc row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Weather Forecast 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82275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259950">
                <a:tc vMerge="1"/>
                <a:tc vMerge="1"/>
                <a:tc vMerge="1"/>
                <a:tc vMerge="1"/>
                <a:tc vMerge="1"/>
                <a:tc vMerge="1"/>
              </a:tr>
              <a:tr h="259950">
                <a:tc row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Newsfeed Articles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82275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259950">
                <a:tc vMerge="1"/>
                <a:tc vMerge="1"/>
                <a:tc vMerge="1"/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65C8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</a:tr>
              <a:tr h="259950">
                <a:tc row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Messages Sent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82275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259950">
                <a:tc vMerge="1"/>
                <a:tc vMerge="1"/>
                <a:tc vMerge="1"/>
                <a:tc vMerge="1"/>
                <a:tc vMerge="1"/>
                <a:tc vMerge="1"/>
              </a:tr>
            </a:tbl>
          </a:graphicData>
        </a:graphic>
      </p:graphicFrame>
      <p:sp>
        <p:nvSpPr>
          <p:cNvPr id="1148" name="Google Shape;1148;p66"/>
          <p:cNvSpPr txBox="1"/>
          <p:nvPr/>
        </p:nvSpPr>
        <p:spPr>
          <a:xfrm>
            <a:off x="5980500" y="1765525"/>
            <a:ext cx="18039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DOM</a:t>
            </a:r>
            <a:endParaRPr b="1"/>
          </a:p>
        </p:txBody>
      </p:sp>
      <p:cxnSp>
        <p:nvCxnSpPr>
          <p:cNvPr id="1149" name="Google Shape;1149;p66"/>
          <p:cNvCxnSpPr/>
          <p:nvPr/>
        </p:nvCxnSpPr>
        <p:spPr>
          <a:xfrm>
            <a:off x="4796525" y="3428875"/>
            <a:ext cx="1714500" cy="0"/>
          </a:xfrm>
          <a:prstGeom prst="straightConnector1">
            <a:avLst/>
          </a:prstGeom>
          <a:noFill/>
          <a:ln cap="flat" cmpd="sng" w="38100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0" name="Google Shape;1150;p66"/>
          <p:cNvCxnSpPr/>
          <p:nvPr/>
        </p:nvCxnSpPr>
        <p:spPr>
          <a:xfrm rot="2339415">
            <a:off x="2855871" y="2871294"/>
            <a:ext cx="1714114" cy="0"/>
          </a:xfrm>
          <a:prstGeom prst="straightConnector1">
            <a:avLst/>
          </a:prstGeom>
          <a:noFill/>
          <a:ln cap="flat" cmpd="sng" w="38100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1" name="Google Shape;1151;p66"/>
          <p:cNvCxnSpPr/>
          <p:nvPr/>
        </p:nvCxnSpPr>
        <p:spPr>
          <a:xfrm rot="8460585">
            <a:off x="2855871" y="3968119"/>
            <a:ext cx="1714114" cy="0"/>
          </a:xfrm>
          <a:prstGeom prst="straightConnector1">
            <a:avLst/>
          </a:prstGeom>
          <a:noFill/>
          <a:ln cap="flat" cmpd="sng" w="38100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2" name="Google Shape;1152;p66"/>
          <p:cNvCxnSpPr/>
          <p:nvPr/>
        </p:nvCxnSpPr>
        <p:spPr>
          <a:xfrm rot="9479738">
            <a:off x="2984326" y="3627623"/>
            <a:ext cx="1714276" cy="0"/>
          </a:xfrm>
          <a:prstGeom prst="straightConnector1">
            <a:avLst/>
          </a:prstGeom>
          <a:noFill/>
          <a:ln cap="flat" cmpd="sng" w="38100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3" name="Google Shape;1153;p66"/>
          <p:cNvCxnSpPr/>
          <p:nvPr/>
        </p:nvCxnSpPr>
        <p:spPr>
          <a:xfrm rot="-9479738">
            <a:off x="2984326" y="3230123"/>
            <a:ext cx="1714276" cy="0"/>
          </a:xfrm>
          <a:prstGeom prst="straightConnector1">
            <a:avLst/>
          </a:prstGeom>
          <a:noFill/>
          <a:ln cap="flat" cmpd="sng" w="38100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4" name="Google Shape;1154;p66"/>
          <p:cNvCxnSpPr/>
          <p:nvPr/>
        </p:nvCxnSpPr>
        <p:spPr>
          <a:xfrm>
            <a:off x="3039850" y="3410550"/>
            <a:ext cx="1714500" cy="0"/>
          </a:xfrm>
          <a:prstGeom prst="straightConnector1">
            <a:avLst/>
          </a:prstGeom>
          <a:noFill/>
          <a:ln cap="flat" cmpd="sng" w="38100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5" name="Google Shape;1155;p66"/>
          <p:cNvSpPr txBox="1"/>
          <p:nvPr/>
        </p:nvSpPr>
        <p:spPr>
          <a:xfrm>
            <a:off x="3537325" y="2536000"/>
            <a:ext cx="18039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Virtual DOM</a:t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0" name="Google Shape;116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DOM</a:t>
            </a:r>
            <a:endParaRPr/>
          </a:p>
        </p:txBody>
      </p:sp>
      <p:sp>
        <p:nvSpPr>
          <p:cNvPr id="1162" name="Google Shape;1162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3" name="Google Shape;1163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67"/>
          <p:cNvSpPr txBox="1"/>
          <p:nvPr/>
        </p:nvSpPr>
        <p:spPr>
          <a:xfrm>
            <a:off x="2503775" y="746450"/>
            <a:ext cx="30363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What?</a:t>
            </a:r>
            <a:endParaRPr i="1" sz="4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cxnSp>
        <p:nvCxnSpPr>
          <p:cNvPr id="1165" name="Google Shape;1165;p67"/>
          <p:cNvCxnSpPr/>
          <p:nvPr/>
        </p:nvCxnSpPr>
        <p:spPr>
          <a:xfrm>
            <a:off x="274375" y="640080"/>
            <a:ext cx="469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68"/>
          <p:cNvSpPr/>
          <p:nvPr/>
        </p:nvSpPr>
        <p:spPr>
          <a:xfrm>
            <a:off x="3915543" y="3128012"/>
            <a:ext cx="1655700" cy="1655700"/>
          </a:xfrm>
          <a:prstGeom prst="ellipse">
            <a:avLst/>
          </a:prstGeom>
          <a:solidFill>
            <a:srgbClr val="AFC0DC">
              <a:alpha val="2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Object Model (DOM)</a:t>
            </a:r>
            <a:endParaRPr/>
          </a:p>
        </p:txBody>
      </p:sp>
      <p:sp>
        <p:nvSpPr>
          <p:cNvPr id="1172" name="Google Shape;1172;p68"/>
          <p:cNvSpPr txBox="1"/>
          <p:nvPr>
            <p:ph idx="1" type="subTitle"/>
          </p:nvPr>
        </p:nvSpPr>
        <p:spPr>
          <a:xfrm>
            <a:off x="-2050" y="689150"/>
            <a:ext cx="3403500" cy="14763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Virtual DOM is a JavaScript object that models the real DOM.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4" name="Google Shape;1174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68"/>
          <p:cNvSpPr txBox="1"/>
          <p:nvPr/>
        </p:nvSpPr>
        <p:spPr>
          <a:xfrm>
            <a:off x="3965342" y="715900"/>
            <a:ext cx="15561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Real DOM </a:t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6" name="Google Shape;1176;p68"/>
          <p:cNvSpPr/>
          <p:nvPr/>
        </p:nvSpPr>
        <p:spPr>
          <a:xfrm>
            <a:off x="3915543" y="1051298"/>
            <a:ext cx="1655700" cy="1655700"/>
          </a:xfrm>
          <a:prstGeom prst="ellipse">
            <a:avLst/>
          </a:prstGeom>
          <a:solidFill>
            <a:srgbClr val="AFC0DC">
              <a:alpha val="2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77" name="Google Shape;1177;p68"/>
          <p:cNvCxnSpPr/>
          <p:nvPr/>
        </p:nvCxnSpPr>
        <p:spPr>
          <a:xfrm>
            <a:off x="4683689" y="1400751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8" name="Google Shape;1178;p68"/>
          <p:cNvSpPr/>
          <p:nvPr/>
        </p:nvSpPr>
        <p:spPr>
          <a:xfrm>
            <a:off x="4622531" y="125080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68"/>
          <p:cNvSpPr/>
          <p:nvPr/>
        </p:nvSpPr>
        <p:spPr>
          <a:xfrm>
            <a:off x="4460612" y="159964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68"/>
          <p:cNvSpPr/>
          <p:nvPr/>
        </p:nvSpPr>
        <p:spPr>
          <a:xfrm>
            <a:off x="4787705" y="159964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1" name="Google Shape;1181;p68"/>
          <p:cNvCxnSpPr/>
          <p:nvPr/>
        </p:nvCxnSpPr>
        <p:spPr>
          <a:xfrm flipH="1">
            <a:off x="4515466" y="1435206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182" name="Google Shape;1182;p68"/>
          <p:cNvCxnSpPr/>
          <p:nvPr/>
        </p:nvCxnSpPr>
        <p:spPr>
          <a:xfrm>
            <a:off x="4524324" y="1716403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3" name="Google Shape;1183;p68"/>
          <p:cNvSpPr/>
          <p:nvPr/>
        </p:nvSpPr>
        <p:spPr>
          <a:xfrm>
            <a:off x="4301248" y="191529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68"/>
          <p:cNvSpPr/>
          <p:nvPr/>
        </p:nvSpPr>
        <p:spPr>
          <a:xfrm>
            <a:off x="4628341" y="191529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5" name="Google Shape;1185;p68"/>
          <p:cNvCxnSpPr/>
          <p:nvPr/>
        </p:nvCxnSpPr>
        <p:spPr>
          <a:xfrm flipH="1">
            <a:off x="4356102" y="1750857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6" name="Google Shape;1186;p68"/>
          <p:cNvSpPr/>
          <p:nvPr/>
        </p:nvSpPr>
        <p:spPr>
          <a:xfrm>
            <a:off x="4628341" y="224801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7" name="Google Shape;1187;p68"/>
          <p:cNvCxnSpPr/>
          <p:nvPr/>
        </p:nvCxnSpPr>
        <p:spPr>
          <a:xfrm>
            <a:off x="4749245" y="2105854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8" name="Google Shape;1188;p68"/>
          <p:cNvSpPr txBox="1"/>
          <p:nvPr/>
        </p:nvSpPr>
        <p:spPr>
          <a:xfrm>
            <a:off x="3857949" y="2810861"/>
            <a:ext cx="1905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In-memory DOM</a:t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89" name="Google Shape;1189;p68"/>
          <p:cNvCxnSpPr/>
          <p:nvPr/>
        </p:nvCxnSpPr>
        <p:spPr>
          <a:xfrm>
            <a:off x="4683689" y="3477465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0" name="Google Shape;1190;p68"/>
          <p:cNvSpPr/>
          <p:nvPr/>
        </p:nvSpPr>
        <p:spPr>
          <a:xfrm>
            <a:off x="4622531" y="332751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68"/>
          <p:cNvSpPr/>
          <p:nvPr/>
        </p:nvSpPr>
        <p:spPr>
          <a:xfrm>
            <a:off x="4460612" y="367635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68"/>
          <p:cNvSpPr/>
          <p:nvPr/>
        </p:nvSpPr>
        <p:spPr>
          <a:xfrm>
            <a:off x="4787705" y="367635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3" name="Google Shape;1193;p68"/>
          <p:cNvCxnSpPr/>
          <p:nvPr/>
        </p:nvCxnSpPr>
        <p:spPr>
          <a:xfrm flipH="1">
            <a:off x="4515466" y="3511920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194" name="Google Shape;1194;p68"/>
          <p:cNvCxnSpPr/>
          <p:nvPr/>
        </p:nvCxnSpPr>
        <p:spPr>
          <a:xfrm>
            <a:off x="4524324" y="3793117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5" name="Google Shape;1195;p68"/>
          <p:cNvSpPr/>
          <p:nvPr/>
        </p:nvSpPr>
        <p:spPr>
          <a:xfrm>
            <a:off x="4628341" y="3992008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6" name="Google Shape;1196;p68"/>
          <p:cNvCxnSpPr/>
          <p:nvPr/>
        </p:nvCxnSpPr>
        <p:spPr>
          <a:xfrm flipH="1">
            <a:off x="4356102" y="3827571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7" name="Google Shape;1197;p68"/>
          <p:cNvSpPr/>
          <p:nvPr/>
        </p:nvSpPr>
        <p:spPr>
          <a:xfrm>
            <a:off x="4628341" y="4400928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8" name="Google Shape;1198;p68"/>
          <p:cNvCxnSpPr/>
          <p:nvPr/>
        </p:nvCxnSpPr>
        <p:spPr>
          <a:xfrm>
            <a:off x="4749245" y="4182568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9" name="Google Shape;1199;p68"/>
          <p:cNvSpPr/>
          <p:nvPr/>
        </p:nvSpPr>
        <p:spPr>
          <a:xfrm>
            <a:off x="4299008" y="3989764"/>
            <a:ext cx="246300" cy="246300"/>
          </a:xfrm>
          <a:prstGeom prst="rect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0" name="Google Shape;1200;p68"/>
          <p:cNvCxnSpPr/>
          <p:nvPr/>
        </p:nvCxnSpPr>
        <p:spPr>
          <a:xfrm>
            <a:off x="7767339" y="2448014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1" name="Google Shape;1201;p68"/>
          <p:cNvSpPr/>
          <p:nvPr/>
        </p:nvSpPr>
        <p:spPr>
          <a:xfrm>
            <a:off x="7706181" y="229806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68"/>
          <p:cNvSpPr/>
          <p:nvPr/>
        </p:nvSpPr>
        <p:spPr>
          <a:xfrm>
            <a:off x="7544262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68"/>
          <p:cNvSpPr/>
          <p:nvPr/>
        </p:nvSpPr>
        <p:spPr>
          <a:xfrm>
            <a:off x="7871355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4" name="Google Shape;1204;p68"/>
          <p:cNvCxnSpPr/>
          <p:nvPr/>
        </p:nvCxnSpPr>
        <p:spPr>
          <a:xfrm flipH="1">
            <a:off x="7599116" y="2482468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205" name="Google Shape;1205;p68"/>
          <p:cNvCxnSpPr/>
          <p:nvPr/>
        </p:nvCxnSpPr>
        <p:spPr>
          <a:xfrm>
            <a:off x="7607974" y="2763665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6" name="Google Shape;1206;p68"/>
          <p:cNvSpPr/>
          <p:nvPr/>
        </p:nvSpPr>
        <p:spPr>
          <a:xfrm>
            <a:off x="7384898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68"/>
          <p:cNvSpPr/>
          <p:nvPr/>
        </p:nvSpPr>
        <p:spPr>
          <a:xfrm>
            <a:off x="7711991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8" name="Google Shape;1208;p68"/>
          <p:cNvCxnSpPr/>
          <p:nvPr/>
        </p:nvCxnSpPr>
        <p:spPr>
          <a:xfrm flipH="1">
            <a:off x="7439752" y="2798120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9" name="Google Shape;1209;p68"/>
          <p:cNvSpPr/>
          <p:nvPr/>
        </p:nvSpPr>
        <p:spPr>
          <a:xfrm>
            <a:off x="7711991" y="3295277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0" name="Google Shape;1210;p68"/>
          <p:cNvCxnSpPr/>
          <p:nvPr/>
        </p:nvCxnSpPr>
        <p:spPr>
          <a:xfrm>
            <a:off x="7832895" y="3153117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1" name="Google Shape;1211;p68"/>
          <p:cNvSpPr txBox="1"/>
          <p:nvPr/>
        </p:nvSpPr>
        <p:spPr>
          <a:xfrm>
            <a:off x="7972547" y="2910650"/>
            <a:ext cx="897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6412"/>
                </a:solidFill>
                <a:latin typeface="Roboto"/>
                <a:ea typeface="Roboto"/>
                <a:cs typeface="Roboto"/>
                <a:sym typeface="Roboto"/>
              </a:rPr>
              <a:t>DOM </a:t>
            </a:r>
            <a:endParaRPr b="1">
              <a:solidFill>
                <a:srgbClr val="FF641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2" name="Google Shape;1212;p68"/>
          <p:cNvSpPr/>
          <p:nvPr/>
        </p:nvSpPr>
        <p:spPr>
          <a:xfrm>
            <a:off x="6564568" y="2771180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3" name="Google Shape;1213;p68"/>
          <p:cNvCxnSpPr/>
          <p:nvPr/>
        </p:nvCxnSpPr>
        <p:spPr>
          <a:xfrm>
            <a:off x="5571250" y="2234550"/>
            <a:ext cx="899400" cy="5220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4" name="Google Shape;1214;p68"/>
          <p:cNvCxnSpPr/>
          <p:nvPr/>
        </p:nvCxnSpPr>
        <p:spPr>
          <a:xfrm flipH="1" rot="10800000">
            <a:off x="5571250" y="2910650"/>
            <a:ext cx="899400" cy="5220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5" name="Google Shape;1215;p68"/>
          <p:cNvSpPr txBox="1"/>
          <p:nvPr/>
        </p:nvSpPr>
        <p:spPr>
          <a:xfrm>
            <a:off x="6773100" y="2646898"/>
            <a:ext cx="8970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Patch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16" name="Google Shape;1216;p68"/>
          <p:cNvCxnSpPr/>
          <p:nvPr/>
        </p:nvCxnSpPr>
        <p:spPr>
          <a:xfrm>
            <a:off x="6829498" y="2900707"/>
            <a:ext cx="476100" cy="1806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7" name="Google Shape;1217;p68"/>
          <p:cNvSpPr txBox="1"/>
          <p:nvPr/>
        </p:nvSpPr>
        <p:spPr>
          <a:xfrm>
            <a:off x="6092675" y="2668850"/>
            <a:ext cx="4071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Diff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Object Model (DOM)</a:t>
            </a:r>
            <a:endParaRPr/>
          </a:p>
        </p:txBody>
      </p:sp>
      <p:sp>
        <p:nvSpPr>
          <p:cNvPr id="1223" name="Google Shape;1223;p69"/>
          <p:cNvSpPr txBox="1"/>
          <p:nvPr>
            <p:ph idx="1" type="subTitle"/>
          </p:nvPr>
        </p:nvSpPr>
        <p:spPr>
          <a:xfrm>
            <a:off x="0" y="675975"/>
            <a:ext cx="3733200" cy="1863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Whenever some part of the application’s state changes, the Virtual DOM receives the UI updates first. </a:t>
            </a:r>
            <a:endParaRPr/>
          </a:p>
        </p:txBody>
      </p:sp>
      <p:sp>
        <p:nvSpPr>
          <p:cNvPr id="1224" name="Google Shape;1224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5" name="Google Shape;1225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69"/>
          <p:cNvSpPr/>
          <p:nvPr/>
        </p:nvSpPr>
        <p:spPr>
          <a:xfrm>
            <a:off x="3915543" y="3128012"/>
            <a:ext cx="1655700" cy="1655700"/>
          </a:xfrm>
          <a:prstGeom prst="ellipse">
            <a:avLst/>
          </a:prstGeom>
          <a:solidFill>
            <a:srgbClr val="AFC0DC">
              <a:alpha val="2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69"/>
          <p:cNvSpPr txBox="1"/>
          <p:nvPr/>
        </p:nvSpPr>
        <p:spPr>
          <a:xfrm>
            <a:off x="3965342" y="715900"/>
            <a:ext cx="15561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Real DOM </a:t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8" name="Google Shape;1228;p69"/>
          <p:cNvSpPr/>
          <p:nvPr/>
        </p:nvSpPr>
        <p:spPr>
          <a:xfrm>
            <a:off x="3915543" y="1051298"/>
            <a:ext cx="1655700" cy="1655700"/>
          </a:xfrm>
          <a:prstGeom prst="ellipse">
            <a:avLst/>
          </a:prstGeom>
          <a:solidFill>
            <a:srgbClr val="AFC0DC">
              <a:alpha val="2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29" name="Google Shape;1229;p69"/>
          <p:cNvCxnSpPr/>
          <p:nvPr/>
        </p:nvCxnSpPr>
        <p:spPr>
          <a:xfrm>
            <a:off x="4683689" y="1400751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0" name="Google Shape;1230;p69"/>
          <p:cNvSpPr/>
          <p:nvPr/>
        </p:nvSpPr>
        <p:spPr>
          <a:xfrm>
            <a:off x="4622531" y="125080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69"/>
          <p:cNvSpPr/>
          <p:nvPr/>
        </p:nvSpPr>
        <p:spPr>
          <a:xfrm>
            <a:off x="4460612" y="159964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69"/>
          <p:cNvSpPr/>
          <p:nvPr/>
        </p:nvSpPr>
        <p:spPr>
          <a:xfrm>
            <a:off x="4787705" y="159964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3" name="Google Shape;1233;p69"/>
          <p:cNvCxnSpPr/>
          <p:nvPr/>
        </p:nvCxnSpPr>
        <p:spPr>
          <a:xfrm flipH="1">
            <a:off x="4515466" y="1435206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234" name="Google Shape;1234;p69"/>
          <p:cNvCxnSpPr/>
          <p:nvPr/>
        </p:nvCxnSpPr>
        <p:spPr>
          <a:xfrm>
            <a:off x="4524324" y="1716403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5" name="Google Shape;1235;p69"/>
          <p:cNvSpPr/>
          <p:nvPr/>
        </p:nvSpPr>
        <p:spPr>
          <a:xfrm>
            <a:off x="4301248" y="191529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69"/>
          <p:cNvSpPr/>
          <p:nvPr/>
        </p:nvSpPr>
        <p:spPr>
          <a:xfrm>
            <a:off x="4628341" y="191529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7" name="Google Shape;1237;p69"/>
          <p:cNvCxnSpPr/>
          <p:nvPr/>
        </p:nvCxnSpPr>
        <p:spPr>
          <a:xfrm flipH="1">
            <a:off x="4356102" y="1750857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8" name="Google Shape;1238;p69"/>
          <p:cNvSpPr/>
          <p:nvPr/>
        </p:nvSpPr>
        <p:spPr>
          <a:xfrm>
            <a:off x="4628341" y="224801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9" name="Google Shape;1239;p69"/>
          <p:cNvCxnSpPr/>
          <p:nvPr/>
        </p:nvCxnSpPr>
        <p:spPr>
          <a:xfrm>
            <a:off x="4749245" y="2105854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0" name="Google Shape;1240;p69"/>
          <p:cNvSpPr txBox="1"/>
          <p:nvPr/>
        </p:nvSpPr>
        <p:spPr>
          <a:xfrm>
            <a:off x="3857949" y="2810861"/>
            <a:ext cx="1905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In-memory DOM</a:t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41" name="Google Shape;1241;p69"/>
          <p:cNvCxnSpPr/>
          <p:nvPr/>
        </p:nvCxnSpPr>
        <p:spPr>
          <a:xfrm>
            <a:off x="4683689" y="3477465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2" name="Google Shape;1242;p69"/>
          <p:cNvSpPr/>
          <p:nvPr/>
        </p:nvSpPr>
        <p:spPr>
          <a:xfrm>
            <a:off x="4622531" y="332751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69"/>
          <p:cNvSpPr/>
          <p:nvPr/>
        </p:nvSpPr>
        <p:spPr>
          <a:xfrm>
            <a:off x="4460612" y="367635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69"/>
          <p:cNvSpPr/>
          <p:nvPr/>
        </p:nvSpPr>
        <p:spPr>
          <a:xfrm>
            <a:off x="4787705" y="367635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5" name="Google Shape;1245;p69"/>
          <p:cNvCxnSpPr/>
          <p:nvPr/>
        </p:nvCxnSpPr>
        <p:spPr>
          <a:xfrm flipH="1">
            <a:off x="4515466" y="3511920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246" name="Google Shape;1246;p69"/>
          <p:cNvCxnSpPr/>
          <p:nvPr/>
        </p:nvCxnSpPr>
        <p:spPr>
          <a:xfrm>
            <a:off x="4524324" y="3793117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7" name="Google Shape;1247;p69"/>
          <p:cNvSpPr/>
          <p:nvPr/>
        </p:nvSpPr>
        <p:spPr>
          <a:xfrm>
            <a:off x="4628341" y="3992008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8" name="Google Shape;1248;p69"/>
          <p:cNvCxnSpPr/>
          <p:nvPr/>
        </p:nvCxnSpPr>
        <p:spPr>
          <a:xfrm flipH="1">
            <a:off x="4356102" y="3827571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9" name="Google Shape;1249;p69"/>
          <p:cNvSpPr/>
          <p:nvPr/>
        </p:nvSpPr>
        <p:spPr>
          <a:xfrm>
            <a:off x="4628341" y="4400928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0" name="Google Shape;1250;p69"/>
          <p:cNvCxnSpPr/>
          <p:nvPr/>
        </p:nvCxnSpPr>
        <p:spPr>
          <a:xfrm>
            <a:off x="4749245" y="4182568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1" name="Google Shape;1251;p69"/>
          <p:cNvSpPr/>
          <p:nvPr/>
        </p:nvSpPr>
        <p:spPr>
          <a:xfrm>
            <a:off x="4299008" y="3989764"/>
            <a:ext cx="246300" cy="246300"/>
          </a:xfrm>
          <a:prstGeom prst="rect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2" name="Google Shape;1252;p69"/>
          <p:cNvCxnSpPr/>
          <p:nvPr/>
        </p:nvCxnSpPr>
        <p:spPr>
          <a:xfrm>
            <a:off x="7767339" y="2448014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3" name="Google Shape;1253;p69"/>
          <p:cNvSpPr/>
          <p:nvPr/>
        </p:nvSpPr>
        <p:spPr>
          <a:xfrm>
            <a:off x="7706181" y="229806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69"/>
          <p:cNvSpPr/>
          <p:nvPr/>
        </p:nvSpPr>
        <p:spPr>
          <a:xfrm>
            <a:off x="7544262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69"/>
          <p:cNvSpPr/>
          <p:nvPr/>
        </p:nvSpPr>
        <p:spPr>
          <a:xfrm>
            <a:off x="7871355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6" name="Google Shape;1256;p69"/>
          <p:cNvCxnSpPr/>
          <p:nvPr/>
        </p:nvCxnSpPr>
        <p:spPr>
          <a:xfrm flipH="1">
            <a:off x="7599116" y="2482468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257" name="Google Shape;1257;p69"/>
          <p:cNvCxnSpPr/>
          <p:nvPr/>
        </p:nvCxnSpPr>
        <p:spPr>
          <a:xfrm>
            <a:off x="7607974" y="2763665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8" name="Google Shape;1258;p69"/>
          <p:cNvSpPr/>
          <p:nvPr/>
        </p:nvSpPr>
        <p:spPr>
          <a:xfrm>
            <a:off x="7384898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69"/>
          <p:cNvSpPr/>
          <p:nvPr/>
        </p:nvSpPr>
        <p:spPr>
          <a:xfrm>
            <a:off x="7711991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0" name="Google Shape;1260;p69"/>
          <p:cNvCxnSpPr/>
          <p:nvPr/>
        </p:nvCxnSpPr>
        <p:spPr>
          <a:xfrm flipH="1">
            <a:off x="7439752" y="2798120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1" name="Google Shape;1261;p69"/>
          <p:cNvSpPr/>
          <p:nvPr/>
        </p:nvSpPr>
        <p:spPr>
          <a:xfrm>
            <a:off x="7711991" y="3295277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2" name="Google Shape;1262;p69"/>
          <p:cNvCxnSpPr/>
          <p:nvPr/>
        </p:nvCxnSpPr>
        <p:spPr>
          <a:xfrm>
            <a:off x="7832895" y="3153117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3" name="Google Shape;1263;p69"/>
          <p:cNvSpPr txBox="1"/>
          <p:nvPr/>
        </p:nvSpPr>
        <p:spPr>
          <a:xfrm>
            <a:off x="7972547" y="2910650"/>
            <a:ext cx="897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6412"/>
                </a:solidFill>
                <a:latin typeface="Roboto"/>
                <a:ea typeface="Roboto"/>
                <a:cs typeface="Roboto"/>
                <a:sym typeface="Roboto"/>
              </a:rPr>
              <a:t>DOM </a:t>
            </a:r>
            <a:endParaRPr b="1">
              <a:solidFill>
                <a:srgbClr val="FF641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4" name="Google Shape;1264;p69"/>
          <p:cNvSpPr/>
          <p:nvPr/>
        </p:nvSpPr>
        <p:spPr>
          <a:xfrm>
            <a:off x="6564568" y="2771180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5" name="Google Shape;1265;p69"/>
          <p:cNvCxnSpPr/>
          <p:nvPr/>
        </p:nvCxnSpPr>
        <p:spPr>
          <a:xfrm>
            <a:off x="5571250" y="2234550"/>
            <a:ext cx="899400" cy="5220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6" name="Google Shape;1266;p69"/>
          <p:cNvCxnSpPr/>
          <p:nvPr/>
        </p:nvCxnSpPr>
        <p:spPr>
          <a:xfrm flipH="1" rot="10800000">
            <a:off x="5571250" y="2910650"/>
            <a:ext cx="899400" cy="5220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7" name="Google Shape;1267;p69"/>
          <p:cNvSpPr txBox="1"/>
          <p:nvPr/>
        </p:nvSpPr>
        <p:spPr>
          <a:xfrm>
            <a:off x="6773100" y="2646898"/>
            <a:ext cx="8970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Patch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68" name="Google Shape;1268;p69"/>
          <p:cNvCxnSpPr/>
          <p:nvPr/>
        </p:nvCxnSpPr>
        <p:spPr>
          <a:xfrm>
            <a:off x="6829498" y="2900707"/>
            <a:ext cx="476100" cy="1806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9" name="Google Shape;1269;p69"/>
          <p:cNvSpPr txBox="1"/>
          <p:nvPr/>
        </p:nvSpPr>
        <p:spPr>
          <a:xfrm>
            <a:off x="6092675" y="2668850"/>
            <a:ext cx="4071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Diff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0" name="Google Shape;1270;p69"/>
          <p:cNvSpPr/>
          <p:nvPr/>
        </p:nvSpPr>
        <p:spPr>
          <a:xfrm>
            <a:off x="2931350" y="1907800"/>
            <a:ext cx="1284600" cy="256800"/>
          </a:xfrm>
          <a:prstGeom prst="homePlate">
            <a:avLst>
              <a:gd fmla="val 50000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Object Model (DOM)</a:t>
            </a:r>
            <a:endParaRPr/>
          </a:p>
        </p:txBody>
      </p:sp>
      <p:sp>
        <p:nvSpPr>
          <p:cNvPr id="1276" name="Google Shape;1276;p70"/>
          <p:cNvSpPr txBox="1"/>
          <p:nvPr>
            <p:ph idx="1" type="subTitle"/>
          </p:nvPr>
        </p:nvSpPr>
        <p:spPr>
          <a:xfrm>
            <a:off x="0" y="675975"/>
            <a:ext cx="3858000" cy="12972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the Virtual DOM is compared to the real DOM.</a:t>
            </a:r>
            <a:endParaRPr/>
          </a:p>
        </p:txBody>
      </p:sp>
      <p:sp>
        <p:nvSpPr>
          <p:cNvPr id="1277" name="Google Shape;1277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8" name="Google Shape;1278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70"/>
          <p:cNvSpPr/>
          <p:nvPr/>
        </p:nvSpPr>
        <p:spPr>
          <a:xfrm>
            <a:off x="3915543" y="3128012"/>
            <a:ext cx="1655700" cy="1655700"/>
          </a:xfrm>
          <a:prstGeom prst="ellipse">
            <a:avLst/>
          </a:prstGeom>
          <a:solidFill>
            <a:srgbClr val="AFC0DC">
              <a:alpha val="2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70"/>
          <p:cNvSpPr txBox="1"/>
          <p:nvPr/>
        </p:nvSpPr>
        <p:spPr>
          <a:xfrm>
            <a:off x="3965342" y="715900"/>
            <a:ext cx="15561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Real DOM </a:t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1" name="Google Shape;1281;p70"/>
          <p:cNvSpPr/>
          <p:nvPr/>
        </p:nvSpPr>
        <p:spPr>
          <a:xfrm>
            <a:off x="3915543" y="1051298"/>
            <a:ext cx="1655700" cy="1655700"/>
          </a:xfrm>
          <a:prstGeom prst="ellipse">
            <a:avLst/>
          </a:prstGeom>
          <a:solidFill>
            <a:srgbClr val="AFC0DC">
              <a:alpha val="2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82" name="Google Shape;1282;p70"/>
          <p:cNvCxnSpPr/>
          <p:nvPr/>
        </p:nvCxnSpPr>
        <p:spPr>
          <a:xfrm>
            <a:off x="4683689" y="1400751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3" name="Google Shape;1283;p70"/>
          <p:cNvSpPr/>
          <p:nvPr/>
        </p:nvSpPr>
        <p:spPr>
          <a:xfrm>
            <a:off x="4622531" y="125080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70"/>
          <p:cNvSpPr/>
          <p:nvPr/>
        </p:nvSpPr>
        <p:spPr>
          <a:xfrm>
            <a:off x="4460612" y="159964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70"/>
          <p:cNvSpPr/>
          <p:nvPr/>
        </p:nvSpPr>
        <p:spPr>
          <a:xfrm>
            <a:off x="4787705" y="159964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86" name="Google Shape;1286;p70"/>
          <p:cNvCxnSpPr/>
          <p:nvPr/>
        </p:nvCxnSpPr>
        <p:spPr>
          <a:xfrm flipH="1">
            <a:off x="4515466" y="1435206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287" name="Google Shape;1287;p70"/>
          <p:cNvCxnSpPr/>
          <p:nvPr/>
        </p:nvCxnSpPr>
        <p:spPr>
          <a:xfrm>
            <a:off x="4524324" y="1716403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8" name="Google Shape;1288;p70"/>
          <p:cNvSpPr/>
          <p:nvPr/>
        </p:nvSpPr>
        <p:spPr>
          <a:xfrm>
            <a:off x="4301248" y="191529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70"/>
          <p:cNvSpPr/>
          <p:nvPr/>
        </p:nvSpPr>
        <p:spPr>
          <a:xfrm>
            <a:off x="4628341" y="191529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0" name="Google Shape;1290;p70"/>
          <p:cNvCxnSpPr/>
          <p:nvPr/>
        </p:nvCxnSpPr>
        <p:spPr>
          <a:xfrm flipH="1">
            <a:off x="4356102" y="1750857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1" name="Google Shape;1291;p70"/>
          <p:cNvSpPr/>
          <p:nvPr/>
        </p:nvSpPr>
        <p:spPr>
          <a:xfrm>
            <a:off x="4628341" y="224801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2" name="Google Shape;1292;p70"/>
          <p:cNvCxnSpPr/>
          <p:nvPr/>
        </p:nvCxnSpPr>
        <p:spPr>
          <a:xfrm>
            <a:off x="4749245" y="2105854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3" name="Google Shape;1293;p70"/>
          <p:cNvSpPr txBox="1"/>
          <p:nvPr/>
        </p:nvSpPr>
        <p:spPr>
          <a:xfrm>
            <a:off x="3857949" y="2810861"/>
            <a:ext cx="1905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In-memory DOM</a:t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94" name="Google Shape;1294;p70"/>
          <p:cNvCxnSpPr/>
          <p:nvPr/>
        </p:nvCxnSpPr>
        <p:spPr>
          <a:xfrm>
            <a:off x="4683689" y="3477465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5" name="Google Shape;1295;p70"/>
          <p:cNvSpPr/>
          <p:nvPr/>
        </p:nvSpPr>
        <p:spPr>
          <a:xfrm>
            <a:off x="4622531" y="332751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70"/>
          <p:cNvSpPr/>
          <p:nvPr/>
        </p:nvSpPr>
        <p:spPr>
          <a:xfrm>
            <a:off x="4460612" y="367635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70"/>
          <p:cNvSpPr/>
          <p:nvPr/>
        </p:nvSpPr>
        <p:spPr>
          <a:xfrm>
            <a:off x="4787705" y="367635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8" name="Google Shape;1298;p70"/>
          <p:cNvCxnSpPr/>
          <p:nvPr/>
        </p:nvCxnSpPr>
        <p:spPr>
          <a:xfrm flipH="1">
            <a:off x="4515466" y="3511920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299" name="Google Shape;1299;p70"/>
          <p:cNvCxnSpPr/>
          <p:nvPr/>
        </p:nvCxnSpPr>
        <p:spPr>
          <a:xfrm>
            <a:off x="4524324" y="3793117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0" name="Google Shape;1300;p70"/>
          <p:cNvSpPr/>
          <p:nvPr/>
        </p:nvSpPr>
        <p:spPr>
          <a:xfrm>
            <a:off x="4628341" y="3992008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1" name="Google Shape;1301;p70"/>
          <p:cNvCxnSpPr/>
          <p:nvPr/>
        </p:nvCxnSpPr>
        <p:spPr>
          <a:xfrm flipH="1">
            <a:off x="4356102" y="3827571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2" name="Google Shape;1302;p70"/>
          <p:cNvSpPr/>
          <p:nvPr/>
        </p:nvSpPr>
        <p:spPr>
          <a:xfrm>
            <a:off x="4628341" y="4400928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3" name="Google Shape;1303;p70"/>
          <p:cNvCxnSpPr/>
          <p:nvPr/>
        </p:nvCxnSpPr>
        <p:spPr>
          <a:xfrm>
            <a:off x="4749245" y="4182568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4" name="Google Shape;1304;p70"/>
          <p:cNvSpPr/>
          <p:nvPr/>
        </p:nvSpPr>
        <p:spPr>
          <a:xfrm>
            <a:off x="4299008" y="3989764"/>
            <a:ext cx="246300" cy="246300"/>
          </a:xfrm>
          <a:prstGeom prst="rect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5" name="Google Shape;1305;p70"/>
          <p:cNvCxnSpPr/>
          <p:nvPr/>
        </p:nvCxnSpPr>
        <p:spPr>
          <a:xfrm>
            <a:off x="7767339" y="2448014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6" name="Google Shape;1306;p70"/>
          <p:cNvSpPr/>
          <p:nvPr/>
        </p:nvSpPr>
        <p:spPr>
          <a:xfrm>
            <a:off x="7706181" y="229806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70"/>
          <p:cNvSpPr/>
          <p:nvPr/>
        </p:nvSpPr>
        <p:spPr>
          <a:xfrm>
            <a:off x="7544262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70"/>
          <p:cNvSpPr/>
          <p:nvPr/>
        </p:nvSpPr>
        <p:spPr>
          <a:xfrm>
            <a:off x="7871355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9" name="Google Shape;1309;p70"/>
          <p:cNvCxnSpPr/>
          <p:nvPr/>
        </p:nvCxnSpPr>
        <p:spPr>
          <a:xfrm flipH="1">
            <a:off x="7599116" y="2482468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310" name="Google Shape;1310;p70"/>
          <p:cNvCxnSpPr/>
          <p:nvPr/>
        </p:nvCxnSpPr>
        <p:spPr>
          <a:xfrm>
            <a:off x="7607974" y="2763665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1" name="Google Shape;1311;p70"/>
          <p:cNvSpPr/>
          <p:nvPr/>
        </p:nvSpPr>
        <p:spPr>
          <a:xfrm>
            <a:off x="7384898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70"/>
          <p:cNvSpPr/>
          <p:nvPr/>
        </p:nvSpPr>
        <p:spPr>
          <a:xfrm>
            <a:off x="7711991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13" name="Google Shape;1313;p70"/>
          <p:cNvCxnSpPr/>
          <p:nvPr/>
        </p:nvCxnSpPr>
        <p:spPr>
          <a:xfrm flipH="1">
            <a:off x="7439752" y="2798120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4" name="Google Shape;1314;p70"/>
          <p:cNvSpPr/>
          <p:nvPr/>
        </p:nvSpPr>
        <p:spPr>
          <a:xfrm>
            <a:off x="7711991" y="3295277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15" name="Google Shape;1315;p70"/>
          <p:cNvCxnSpPr/>
          <p:nvPr/>
        </p:nvCxnSpPr>
        <p:spPr>
          <a:xfrm>
            <a:off x="7832895" y="3153117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6" name="Google Shape;1316;p70"/>
          <p:cNvSpPr txBox="1"/>
          <p:nvPr/>
        </p:nvSpPr>
        <p:spPr>
          <a:xfrm>
            <a:off x="7972547" y="2910650"/>
            <a:ext cx="897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6412"/>
                </a:solidFill>
                <a:latin typeface="Roboto"/>
                <a:ea typeface="Roboto"/>
                <a:cs typeface="Roboto"/>
                <a:sym typeface="Roboto"/>
              </a:rPr>
              <a:t>DOM </a:t>
            </a:r>
            <a:endParaRPr b="1">
              <a:solidFill>
                <a:srgbClr val="FF641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7" name="Google Shape;1317;p70"/>
          <p:cNvSpPr/>
          <p:nvPr/>
        </p:nvSpPr>
        <p:spPr>
          <a:xfrm>
            <a:off x="6564568" y="2771180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18" name="Google Shape;1318;p70"/>
          <p:cNvCxnSpPr/>
          <p:nvPr/>
        </p:nvCxnSpPr>
        <p:spPr>
          <a:xfrm>
            <a:off x="5571250" y="2234550"/>
            <a:ext cx="899400" cy="5220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9" name="Google Shape;1319;p70"/>
          <p:cNvCxnSpPr/>
          <p:nvPr/>
        </p:nvCxnSpPr>
        <p:spPr>
          <a:xfrm flipH="1" rot="10800000">
            <a:off x="5571250" y="2910650"/>
            <a:ext cx="899400" cy="5220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0" name="Google Shape;1320;p70"/>
          <p:cNvSpPr txBox="1"/>
          <p:nvPr/>
        </p:nvSpPr>
        <p:spPr>
          <a:xfrm>
            <a:off x="6773100" y="2646898"/>
            <a:ext cx="8970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Patch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21" name="Google Shape;1321;p70"/>
          <p:cNvCxnSpPr/>
          <p:nvPr/>
        </p:nvCxnSpPr>
        <p:spPr>
          <a:xfrm>
            <a:off x="6829498" y="2900707"/>
            <a:ext cx="476100" cy="1806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2" name="Google Shape;1322;p70"/>
          <p:cNvSpPr txBox="1"/>
          <p:nvPr/>
        </p:nvSpPr>
        <p:spPr>
          <a:xfrm>
            <a:off x="6092675" y="2668850"/>
            <a:ext cx="4071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Diff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3" name="Google Shape;1323;p70"/>
          <p:cNvSpPr/>
          <p:nvPr/>
        </p:nvSpPr>
        <p:spPr>
          <a:xfrm>
            <a:off x="3105175" y="2115438"/>
            <a:ext cx="1110781" cy="1957421"/>
          </a:xfrm>
          <a:custGeom>
            <a:rect b="b" l="l" r="r" t="t"/>
            <a:pathLst>
              <a:path extrusionOk="0" h="78984" w="54779">
                <a:moveTo>
                  <a:pt x="54779" y="0"/>
                </a:moveTo>
                <a:cubicBezTo>
                  <a:pt x="45649" y="4990"/>
                  <a:pt x="0" y="16773"/>
                  <a:pt x="0" y="29937"/>
                </a:cubicBezTo>
                <a:cubicBezTo>
                  <a:pt x="0" y="43101"/>
                  <a:pt x="45649" y="70810"/>
                  <a:pt x="54779" y="78984"/>
                </a:cubicBezTo>
              </a:path>
            </a:pathLst>
          </a:custGeom>
          <a:noFill/>
          <a:ln cap="flat" cmpd="sng" w="9525">
            <a:solidFill>
              <a:srgbClr val="365C8B"/>
            </a:solidFill>
            <a:prstDash val="solid"/>
            <a:round/>
            <a:headEnd len="med" w="med" type="stealth"/>
            <a:tailEnd len="med" w="med" type="stealth"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Object Model (DOM)</a:t>
            </a:r>
            <a:endParaRPr/>
          </a:p>
        </p:txBody>
      </p:sp>
      <p:sp>
        <p:nvSpPr>
          <p:cNvPr id="1329" name="Google Shape;1329;p71"/>
          <p:cNvSpPr txBox="1"/>
          <p:nvPr>
            <p:ph idx="1" type="subTitle"/>
          </p:nvPr>
        </p:nvSpPr>
        <p:spPr>
          <a:xfrm>
            <a:off x="0" y="675975"/>
            <a:ext cx="3663900" cy="19374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then aims to update with the smallest number of changes.</a:t>
            </a:r>
            <a:endParaRPr/>
          </a:p>
        </p:txBody>
      </p:sp>
      <p:sp>
        <p:nvSpPr>
          <p:cNvPr id="1330" name="Google Shape;1330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1" name="Google Shape;1331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71"/>
          <p:cNvSpPr/>
          <p:nvPr/>
        </p:nvSpPr>
        <p:spPr>
          <a:xfrm>
            <a:off x="3915543" y="3128012"/>
            <a:ext cx="1655700" cy="1655700"/>
          </a:xfrm>
          <a:prstGeom prst="ellipse">
            <a:avLst/>
          </a:prstGeom>
          <a:solidFill>
            <a:srgbClr val="AFC0DC">
              <a:alpha val="2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71"/>
          <p:cNvSpPr txBox="1"/>
          <p:nvPr/>
        </p:nvSpPr>
        <p:spPr>
          <a:xfrm>
            <a:off x="3965342" y="715900"/>
            <a:ext cx="15561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Real DOM </a:t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4" name="Google Shape;1334;p71"/>
          <p:cNvSpPr/>
          <p:nvPr/>
        </p:nvSpPr>
        <p:spPr>
          <a:xfrm>
            <a:off x="3915543" y="1051298"/>
            <a:ext cx="1655700" cy="1655700"/>
          </a:xfrm>
          <a:prstGeom prst="ellipse">
            <a:avLst/>
          </a:prstGeom>
          <a:solidFill>
            <a:srgbClr val="AFC0DC">
              <a:alpha val="2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5" name="Google Shape;1335;p71"/>
          <p:cNvCxnSpPr/>
          <p:nvPr/>
        </p:nvCxnSpPr>
        <p:spPr>
          <a:xfrm>
            <a:off x="4683689" y="1400751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6" name="Google Shape;1336;p71"/>
          <p:cNvSpPr/>
          <p:nvPr/>
        </p:nvSpPr>
        <p:spPr>
          <a:xfrm>
            <a:off x="4622531" y="125080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71"/>
          <p:cNvSpPr/>
          <p:nvPr/>
        </p:nvSpPr>
        <p:spPr>
          <a:xfrm>
            <a:off x="4460612" y="159964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71"/>
          <p:cNvSpPr/>
          <p:nvPr/>
        </p:nvSpPr>
        <p:spPr>
          <a:xfrm>
            <a:off x="4787705" y="159964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9" name="Google Shape;1339;p71"/>
          <p:cNvCxnSpPr/>
          <p:nvPr/>
        </p:nvCxnSpPr>
        <p:spPr>
          <a:xfrm flipH="1">
            <a:off x="4515466" y="1435206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340" name="Google Shape;1340;p71"/>
          <p:cNvCxnSpPr/>
          <p:nvPr/>
        </p:nvCxnSpPr>
        <p:spPr>
          <a:xfrm>
            <a:off x="4524324" y="1716403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1" name="Google Shape;1341;p71"/>
          <p:cNvSpPr/>
          <p:nvPr/>
        </p:nvSpPr>
        <p:spPr>
          <a:xfrm>
            <a:off x="4301248" y="191529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71"/>
          <p:cNvSpPr/>
          <p:nvPr/>
        </p:nvSpPr>
        <p:spPr>
          <a:xfrm>
            <a:off x="4628341" y="191529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3" name="Google Shape;1343;p71"/>
          <p:cNvCxnSpPr/>
          <p:nvPr/>
        </p:nvCxnSpPr>
        <p:spPr>
          <a:xfrm flipH="1">
            <a:off x="4356102" y="1750857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4" name="Google Shape;1344;p71"/>
          <p:cNvSpPr/>
          <p:nvPr/>
        </p:nvSpPr>
        <p:spPr>
          <a:xfrm>
            <a:off x="4628341" y="224801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5" name="Google Shape;1345;p71"/>
          <p:cNvCxnSpPr/>
          <p:nvPr/>
        </p:nvCxnSpPr>
        <p:spPr>
          <a:xfrm>
            <a:off x="4749245" y="2105854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6" name="Google Shape;1346;p71"/>
          <p:cNvSpPr txBox="1"/>
          <p:nvPr/>
        </p:nvSpPr>
        <p:spPr>
          <a:xfrm>
            <a:off x="3857949" y="2810861"/>
            <a:ext cx="1905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In-memory DOM</a:t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47" name="Google Shape;1347;p71"/>
          <p:cNvCxnSpPr/>
          <p:nvPr/>
        </p:nvCxnSpPr>
        <p:spPr>
          <a:xfrm>
            <a:off x="4683689" y="3477465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8" name="Google Shape;1348;p71"/>
          <p:cNvSpPr/>
          <p:nvPr/>
        </p:nvSpPr>
        <p:spPr>
          <a:xfrm>
            <a:off x="4622531" y="332751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71"/>
          <p:cNvSpPr/>
          <p:nvPr/>
        </p:nvSpPr>
        <p:spPr>
          <a:xfrm>
            <a:off x="4460612" y="367635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71"/>
          <p:cNvSpPr/>
          <p:nvPr/>
        </p:nvSpPr>
        <p:spPr>
          <a:xfrm>
            <a:off x="4787705" y="367635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1" name="Google Shape;1351;p71"/>
          <p:cNvCxnSpPr/>
          <p:nvPr/>
        </p:nvCxnSpPr>
        <p:spPr>
          <a:xfrm flipH="1">
            <a:off x="4515466" y="3511920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352" name="Google Shape;1352;p71"/>
          <p:cNvCxnSpPr/>
          <p:nvPr/>
        </p:nvCxnSpPr>
        <p:spPr>
          <a:xfrm>
            <a:off x="4524324" y="3793117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3" name="Google Shape;1353;p71"/>
          <p:cNvSpPr/>
          <p:nvPr/>
        </p:nvSpPr>
        <p:spPr>
          <a:xfrm>
            <a:off x="4628341" y="3992008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4" name="Google Shape;1354;p71"/>
          <p:cNvCxnSpPr/>
          <p:nvPr/>
        </p:nvCxnSpPr>
        <p:spPr>
          <a:xfrm flipH="1">
            <a:off x="4356102" y="3827571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5" name="Google Shape;1355;p71"/>
          <p:cNvSpPr/>
          <p:nvPr/>
        </p:nvSpPr>
        <p:spPr>
          <a:xfrm>
            <a:off x="4628341" y="4400928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6" name="Google Shape;1356;p71"/>
          <p:cNvCxnSpPr/>
          <p:nvPr/>
        </p:nvCxnSpPr>
        <p:spPr>
          <a:xfrm>
            <a:off x="4749245" y="4182568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7" name="Google Shape;1357;p71"/>
          <p:cNvSpPr/>
          <p:nvPr/>
        </p:nvSpPr>
        <p:spPr>
          <a:xfrm>
            <a:off x="4299008" y="3989764"/>
            <a:ext cx="246300" cy="246300"/>
          </a:xfrm>
          <a:prstGeom prst="rect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8" name="Google Shape;1358;p71"/>
          <p:cNvCxnSpPr/>
          <p:nvPr/>
        </p:nvCxnSpPr>
        <p:spPr>
          <a:xfrm>
            <a:off x="7767339" y="2448014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9" name="Google Shape;1359;p71"/>
          <p:cNvSpPr/>
          <p:nvPr/>
        </p:nvSpPr>
        <p:spPr>
          <a:xfrm>
            <a:off x="7706181" y="229806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71"/>
          <p:cNvSpPr/>
          <p:nvPr/>
        </p:nvSpPr>
        <p:spPr>
          <a:xfrm>
            <a:off x="7544262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71"/>
          <p:cNvSpPr/>
          <p:nvPr/>
        </p:nvSpPr>
        <p:spPr>
          <a:xfrm>
            <a:off x="7871355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2" name="Google Shape;1362;p71"/>
          <p:cNvCxnSpPr/>
          <p:nvPr/>
        </p:nvCxnSpPr>
        <p:spPr>
          <a:xfrm flipH="1">
            <a:off x="7599116" y="2482468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363" name="Google Shape;1363;p71"/>
          <p:cNvCxnSpPr/>
          <p:nvPr/>
        </p:nvCxnSpPr>
        <p:spPr>
          <a:xfrm>
            <a:off x="7607974" y="2763665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4" name="Google Shape;1364;p71"/>
          <p:cNvSpPr/>
          <p:nvPr/>
        </p:nvSpPr>
        <p:spPr>
          <a:xfrm>
            <a:off x="7384898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71"/>
          <p:cNvSpPr/>
          <p:nvPr/>
        </p:nvSpPr>
        <p:spPr>
          <a:xfrm>
            <a:off x="7711991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6" name="Google Shape;1366;p71"/>
          <p:cNvCxnSpPr/>
          <p:nvPr/>
        </p:nvCxnSpPr>
        <p:spPr>
          <a:xfrm flipH="1">
            <a:off x="7439752" y="2798120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7" name="Google Shape;1367;p71"/>
          <p:cNvSpPr/>
          <p:nvPr/>
        </p:nvSpPr>
        <p:spPr>
          <a:xfrm>
            <a:off x="7711991" y="3295277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8" name="Google Shape;1368;p71"/>
          <p:cNvCxnSpPr/>
          <p:nvPr/>
        </p:nvCxnSpPr>
        <p:spPr>
          <a:xfrm>
            <a:off x="7832895" y="3153117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9" name="Google Shape;1369;p71"/>
          <p:cNvSpPr txBox="1"/>
          <p:nvPr/>
        </p:nvSpPr>
        <p:spPr>
          <a:xfrm>
            <a:off x="7972547" y="2910650"/>
            <a:ext cx="897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6412"/>
                </a:solidFill>
                <a:latin typeface="Roboto"/>
                <a:ea typeface="Roboto"/>
                <a:cs typeface="Roboto"/>
                <a:sym typeface="Roboto"/>
              </a:rPr>
              <a:t>DOM </a:t>
            </a:r>
            <a:endParaRPr b="1">
              <a:solidFill>
                <a:srgbClr val="FF641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0" name="Google Shape;1370;p71"/>
          <p:cNvSpPr/>
          <p:nvPr/>
        </p:nvSpPr>
        <p:spPr>
          <a:xfrm>
            <a:off x="6564568" y="2771180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71" name="Google Shape;1371;p71"/>
          <p:cNvCxnSpPr/>
          <p:nvPr/>
        </p:nvCxnSpPr>
        <p:spPr>
          <a:xfrm>
            <a:off x="5571250" y="2234550"/>
            <a:ext cx="899400" cy="5220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2" name="Google Shape;1372;p71"/>
          <p:cNvCxnSpPr/>
          <p:nvPr/>
        </p:nvCxnSpPr>
        <p:spPr>
          <a:xfrm flipH="1" rot="10800000">
            <a:off x="5571250" y="2910650"/>
            <a:ext cx="899400" cy="5220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3" name="Google Shape;1373;p71"/>
          <p:cNvSpPr txBox="1"/>
          <p:nvPr/>
        </p:nvSpPr>
        <p:spPr>
          <a:xfrm>
            <a:off x="6773100" y="2646898"/>
            <a:ext cx="8970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Patch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74" name="Google Shape;1374;p71"/>
          <p:cNvCxnSpPr/>
          <p:nvPr/>
        </p:nvCxnSpPr>
        <p:spPr>
          <a:xfrm>
            <a:off x="6829498" y="2900707"/>
            <a:ext cx="476100" cy="1806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5" name="Google Shape;1375;p71"/>
          <p:cNvSpPr txBox="1"/>
          <p:nvPr/>
        </p:nvSpPr>
        <p:spPr>
          <a:xfrm>
            <a:off x="6092675" y="2668850"/>
            <a:ext cx="4071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Diff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File:React-icon.svg" id="1376" name="Google Shape;137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9213" y="1286125"/>
            <a:ext cx="1820175" cy="128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</a:t>
            </a:r>
            <a:r>
              <a:rPr lang="en"/>
              <a:t>Pros and Cons</a:t>
            </a:r>
            <a:endParaRPr/>
          </a:p>
        </p:txBody>
      </p:sp>
      <p:sp>
        <p:nvSpPr>
          <p:cNvPr id="1382" name="Google Shape;1382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3" name="Google Shape;1383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72"/>
          <p:cNvSpPr txBox="1"/>
          <p:nvPr/>
        </p:nvSpPr>
        <p:spPr>
          <a:xfrm>
            <a:off x="0" y="1268100"/>
            <a:ext cx="4837500" cy="3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7315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Pros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Reusable components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UI updates in response to state change, reducing DOM manipulation code needed.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Can build applications on web, server, and native applications.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Easier to learn and more popular than other front-end JavaScript libraries and frameworks.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5" name="Google Shape;1385;p72"/>
          <p:cNvSpPr/>
          <p:nvPr/>
        </p:nvSpPr>
        <p:spPr>
          <a:xfrm>
            <a:off x="5000125" y="835275"/>
            <a:ext cx="3869400" cy="3882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6" name="Google Shape;1386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0125" y="802001"/>
            <a:ext cx="1359000" cy="135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A9B7C0">
                <a:alpha val="63000"/>
              </a:srgbClr>
            </a:outerShdw>
          </a:effectLst>
        </p:spPr>
      </p:pic>
      <p:sp>
        <p:nvSpPr>
          <p:cNvPr id="1387" name="Google Shape;1387;p72"/>
          <p:cNvSpPr txBox="1"/>
          <p:nvPr/>
        </p:nvSpPr>
        <p:spPr>
          <a:xfrm>
            <a:off x="5319475" y="1268025"/>
            <a:ext cx="3364500" cy="3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058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Cons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React is a view library concerned with rendering user interfaces. You have to pull in other libraries to accomplish things like HTTP requests.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Can require more configuration than other libraries.</a:t>
            </a:r>
            <a:endParaRPr sz="1200"/>
          </a:p>
        </p:txBody>
      </p:sp>
      <p:sp>
        <p:nvSpPr>
          <p:cNvPr id="1388" name="Google Shape;1388;p72"/>
          <p:cNvSpPr/>
          <p:nvPr/>
        </p:nvSpPr>
        <p:spPr>
          <a:xfrm>
            <a:off x="474800" y="2167128"/>
            <a:ext cx="183000" cy="183000"/>
          </a:xfrm>
          <a:prstGeom prst="ellipse">
            <a:avLst/>
          </a:prstGeom>
          <a:solidFill>
            <a:srgbClr val="46E3EB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1</a:t>
            </a:r>
            <a:endParaRPr b="1" sz="900"/>
          </a:p>
        </p:txBody>
      </p:sp>
      <p:sp>
        <p:nvSpPr>
          <p:cNvPr id="1389" name="Google Shape;1389;p72"/>
          <p:cNvSpPr/>
          <p:nvPr/>
        </p:nvSpPr>
        <p:spPr>
          <a:xfrm>
            <a:off x="474800" y="2560320"/>
            <a:ext cx="183000" cy="183000"/>
          </a:xfrm>
          <a:prstGeom prst="ellipse">
            <a:avLst/>
          </a:prstGeom>
          <a:solidFill>
            <a:srgbClr val="46E3EB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2</a:t>
            </a:r>
            <a:endParaRPr b="1" sz="900"/>
          </a:p>
        </p:txBody>
      </p:sp>
      <p:sp>
        <p:nvSpPr>
          <p:cNvPr id="1390" name="Google Shape;1390;p72"/>
          <p:cNvSpPr/>
          <p:nvPr/>
        </p:nvSpPr>
        <p:spPr>
          <a:xfrm>
            <a:off x="474800" y="3182112"/>
            <a:ext cx="183000" cy="183000"/>
          </a:xfrm>
          <a:prstGeom prst="ellipse">
            <a:avLst/>
          </a:prstGeom>
          <a:solidFill>
            <a:srgbClr val="46E3EB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3</a:t>
            </a:r>
            <a:endParaRPr b="1" sz="900"/>
          </a:p>
        </p:txBody>
      </p:sp>
      <p:sp>
        <p:nvSpPr>
          <p:cNvPr id="1391" name="Google Shape;1391;p72"/>
          <p:cNvSpPr/>
          <p:nvPr/>
        </p:nvSpPr>
        <p:spPr>
          <a:xfrm>
            <a:off x="474800" y="3822192"/>
            <a:ext cx="183000" cy="183000"/>
          </a:xfrm>
          <a:prstGeom prst="ellipse">
            <a:avLst/>
          </a:prstGeom>
          <a:solidFill>
            <a:srgbClr val="46E3EB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4</a:t>
            </a:r>
            <a:endParaRPr b="1" sz="900"/>
          </a:p>
        </p:txBody>
      </p:sp>
      <p:sp>
        <p:nvSpPr>
          <p:cNvPr id="1392" name="Google Shape;1392;p72"/>
          <p:cNvSpPr/>
          <p:nvPr/>
        </p:nvSpPr>
        <p:spPr>
          <a:xfrm>
            <a:off x="6064575" y="1962705"/>
            <a:ext cx="183000" cy="183000"/>
          </a:xfrm>
          <a:prstGeom prst="ellipse">
            <a:avLst/>
          </a:prstGeom>
          <a:solidFill>
            <a:srgbClr val="E66C2B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1</a:t>
            </a:r>
            <a:endParaRPr b="1" sz="900"/>
          </a:p>
        </p:txBody>
      </p:sp>
      <p:sp>
        <p:nvSpPr>
          <p:cNvPr id="1393" name="Google Shape;1393;p72"/>
          <p:cNvSpPr/>
          <p:nvPr/>
        </p:nvSpPr>
        <p:spPr>
          <a:xfrm>
            <a:off x="6064575" y="3209544"/>
            <a:ext cx="183000" cy="183000"/>
          </a:xfrm>
          <a:prstGeom prst="ellipse">
            <a:avLst/>
          </a:prstGeom>
          <a:solidFill>
            <a:srgbClr val="E66C2B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2</a:t>
            </a:r>
            <a:endParaRPr b="1" sz="900"/>
          </a:p>
        </p:txBody>
      </p:sp>
      <p:pic>
        <p:nvPicPr>
          <p:cNvPr id="1394" name="Google Shape;139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8100" y="603699"/>
            <a:ext cx="1359000" cy="135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A9B7C0">
                <a:alpha val="56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9" name="Google Shape;139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React Is Magical!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01" name="Google Shape;1401;p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2" name="Google Shape;1402;p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File:React-icon.svg" id="1403" name="Google Shape;1403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1875" y="3513925"/>
            <a:ext cx="2199501" cy="155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Tools: webpack</a:t>
            </a:r>
            <a:endParaRPr/>
          </a:p>
        </p:txBody>
      </p:sp>
      <p:sp>
        <p:nvSpPr>
          <p:cNvPr id="1409" name="Google Shape;1409;p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0" name="Google Shape;1410;p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74"/>
          <p:cNvSpPr txBox="1"/>
          <p:nvPr>
            <p:ph type="title"/>
          </p:nvPr>
        </p:nvSpPr>
        <p:spPr>
          <a:xfrm>
            <a:off x="1790025" y="1317075"/>
            <a:ext cx="6524100" cy="24309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Webpack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lets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you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modularize front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-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end code the same way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you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do in Node with CommonJS 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modules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(require, module.exports).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ebpack also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lets you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apply various transformations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on your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assets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via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plugins.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412" name="Google Shape;1412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317" y="893000"/>
            <a:ext cx="1399925" cy="157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Google Shape;104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44000" cy="5143532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57"/>
          <p:cNvSpPr/>
          <p:nvPr/>
        </p:nvSpPr>
        <p:spPr>
          <a:xfrm>
            <a:off x="-12300" y="-4775"/>
            <a:ext cx="5087700" cy="5143500"/>
          </a:xfrm>
          <a:prstGeom prst="rect">
            <a:avLst/>
          </a:prstGeom>
          <a:solidFill>
            <a:srgbClr val="EEFF41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2" name="Google Shape;1052;p5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57"/>
          <p:cNvSpPr txBox="1"/>
          <p:nvPr/>
        </p:nvSpPr>
        <p:spPr>
          <a:xfrm>
            <a:off x="132950" y="2877025"/>
            <a:ext cx="5147700" cy="13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React is one of the most </a:t>
            </a:r>
            <a:br>
              <a:rPr lang="en" sz="2400">
                <a:latin typeface="Roboto"/>
                <a:ea typeface="Roboto"/>
                <a:cs typeface="Roboto"/>
                <a:sym typeface="Roboto"/>
              </a:rPr>
            </a:br>
            <a:r>
              <a:rPr lang="en" sz="2400">
                <a:latin typeface="Roboto"/>
                <a:ea typeface="Roboto"/>
                <a:cs typeface="Roboto"/>
                <a:sym typeface="Roboto"/>
              </a:rPr>
              <a:t>powerful, in-demand front-end </a:t>
            </a:r>
            <a:br>
              <a:rPr lang="en" sz="2400">
                <a:latin typeface="Roboto"/>
                <a:ea typeface="Roboto"/>
                <a:cs typeface="Roboto"/>
                <a:sym typeface="Roboto"/>
              </a:rPr>
            </a:br>
            <a:r>
              <a:rPr lang="en" sz="2400">
                <a:latin typeface="Roboto"/>
                <a:ea typeface="Roboto"/>
                <a:cs typeface="Roboto"/>
                <a:sym typeface="Roboto"/>
              </a:rPr>
              <a:t>JavaScript libraries available today.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File:React-icon.svg" id="1054" name="Google Shape;105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424" y="652376"/>
            <a:ext cx="3146451" cy="222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Babel Is a JavaScript Compiler</a:t>
            </a:r>
            <a:endParaRPr/>
          </a:p>
        </p:txBody>
      </p:sp>
      <p:sp>
        <p:nvSpPr>
          <p:cNvPr id="1418" name="Google Shape;1418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9" name="Google Shape;1419;p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75"/>
          <p:cNvSpPr txBox="1"/>
          <p:nvPr>
            <p:ph type="title"/>
          </p:nvPr>
        </p:nvSpPr>
        <p:spPr>
          <a:xfrm>
            <a:off x="1790025" y="1926675"/>
            <a:ext cx="6817800" cy="24309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Babel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lets you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trans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pile next-generation JavaScript (ES6, ES7, ES8) into ES5 JavaScript that most browsers understand.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421" name="Google Shape;1421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317" y="1502600"/>
            <a:ext cx="1399925" cy="157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6" name="Google Shape;142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7" name="Google Shape;1427;p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8" name="Google Shape;1428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76"/>
          <p:cNvSpPr txBox="1"/>
          <p:nvPr/>
        </p:nvSpPr>
        <p:spPr>
          <a:xfrm>
            <a:off x="475825" y="791775"/>
            <a:ext cx="52002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Can’t I just use </a:t>
            </a:r>
            <a:b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 </a:t>
            </a:r>
            <a:r>
              <a:rPr b="1"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CDN</a:t>
            </a: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for </a:t>
            </a:r>
            <a:b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all of this?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" name="Google Shape;1434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5" name="Google Shape;1435;p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6" name="Google Shape;1436;p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77"/>
          <p:cNvSpPr txBox="1"/>
          <p:nvPr/>
        </p:nvSpPr>
        <p:spPr>
          <a:xfrm>
            <a:off x="1903300" y="3001000"/>
            <a:ext cx="78060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You could, but it’d </a:t>
            </a:r>
            <a:b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be </a:t>
            </a:r>
            <a:r>
              <a:rPr b="1"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SUPER</a:t>
            </a: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slow.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7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1443" name="Google Shape;1443;p7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Installation + Documentation Research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b="1" lang="en" sz="1800"/>
              <a:t>Instructions sent out via Slack</a:t>
            </a:r>
            <a:endParaRPr b="1" sz="1800"/>
          </a:p>
        </p:txBody>
      </p:sp>
      <p:sp>
        <p:nvSpPr>
          <p:cNvPr id="1444" name="Google Shape;1444;p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5" name="Google Shape;1445;p7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1" name="Google Shape;1451;p7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0" name="Google Shape;1060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58"/>
          <p:cNvSpPr txBox="1"/>
          <p:nvPr/>
        </p:nvSpPr>
        <p:spPr>
          <a:xfrm>
            <a:off x="2954425" y="1621475"/>
            <a:ext cx="5349900" cy="21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Just about every popular UI library that came after React borrows from it.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Libraries are like fads that come and go, but the ideas introduced by React appear to be here to stay.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File:React-icon.svg" id="1062" name="Google Shape;106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422" y="1621475"/>
            <a:ext cx="2688056" cy="19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React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9" name="Google Shape;1069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is:</a:t>
            </a:r>
            <a:endParaRPr/>
          </a:p>
        </p:txBody>
      </p:sp>
      <p:sp>
        <p:nvSpPr>
          <p:cNvPr id="1071" name="Google Shape;1071;p59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59"/>
          <p:cNvSpPr txBox="1"/>
          <p:nvPr>
            <p:ph idx="1" type="subTitle"/>
          </p:nvPr>
        </p:nvSpPr>
        <p:spPr>
          <a:xfrm>
            <a:off x="1222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An open-source JavaScript library developed by Facebook for developing UIs.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3" name="Google Shape;1073;p59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59"/>
          <p:cNvSpPr/>
          <p:nvPr/>
        </p:nvSpPr>
        <p:spPr>
          <a:xfrm>
            <a:off x="1352550" y="2921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59"/>
          <p:cNvSpPr txBox="1"/>
          <p:nvPr>
            <p:ph idx="2" type="subTitle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Developed to build large apps with rapidly changing data.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6" name="Google Shape;1076;p59"/>
          <p:cNvSpPr txBox="1"/>
          <p:nvPr>
            <p:ph idx="3" type="subTitle"/>
          </p:nvPr>
        </p:nvSpPr>
        <p:spPr>
          <a:xfrm>
            <a:off x="0" y="2923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omponent-based: UI elements are broken into self-contained components.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7" name="Google Shape;1077;p59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250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5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0746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5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29037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Facebook's UI Complexities</a:t>
            </a:r>
            <a:endParaRPr/>
          </a:p>
        </p:txBody>
      </p:sp>
      <p:sp>
        <p:nvSpPr>
          <p:cNvPr id="1085" name="Google Shape;1085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Facebook buzzes with interactive options, live-updating data, and tightly interacting elements. This poses a challenge to simple DOM. </a:t>
            </a:r>
            <a:endParaRPr/>
          </a:p>
        </p:txBody>
      </p:sp>
      <p:sp>
        <p:nvSpPr>
          <p:cNvPr id="1086" name="Google Shape;1086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7" name="Google Shape;1087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8" name="Google Shape;108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725" y="1479800"/>
            <a:ext cx="4890450" cy="309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Concept of Components</a:t>
            </a:r>
            <a:endParaRPr/>
          </a:p>
        </p:txBody>
      </p:sp>
      <p:sp>
        <p:nvSpPr>
          <p:cNvPr id="1094" name="Google Shape;1094;p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React, UI elements are broken down into reusable components.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sub-component behaves in a way that it is fully contained.</a:t>
            </a:r>
            <a:endParaRPr/>
          </a:p>
        </p:txBody>
      </p:sp>
      <p:sp>
        <p:nvSpPr>
          <p:cNvPr id="1095" name="Google Shape;1095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6" name="Google Shape;1096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7" name="Google Shape;109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463" y="1412700"/>
            <a:ext cx="5314326" cy="343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Power of Components</a:t>
            </a:r>
            <a:endParaRPr/>
          </a:p>
        </p:txBody>
      </p:sp>
      <p:sp>
        <p:nvSpPr>
          <p:cNvPr id="1103" name="Google Shape;1103;p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separate UI elements into components?</a:t>
            </a:r>
            <a:endParaRPr/>
          </a:p>
        </p:txBody>
      </p:sp>
      <p:sp>
        <p:nvSpPr>
          <p:cNvPr id="1104" name="Google Shape;1104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5" name="Google Shape;1105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6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</a:t>
            </a:r>
            <a:r>
              <a:rPr lang="en" sz="1800"/>
              <a:t>ogically decompose a UI into unique parts</a:t>
            </a:r>
            <a:endParaRPr sz="1800"/>
          </a:p>
        </p:txBody>
      </p:sp>
      <p:sp>
        <p:nvSpPr>
          <p:cNvPr id="1107" name="Google Shape;1107;p6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</a:t>
            </a:r>
            <a:r>
              <a:rPr lang="en" sz="1800"/>
              <a:t>asily reuse these parts without re-coding</a:t>
            </a:r>
            <a:endParaRPr sz="1800"/>
          </a:p>
        </p:txBody>
      </p:sp>
      <p:sp>
        <p:nvSpPr>
          <p:cNvPr id="1108" name="Google Shape;1108;p6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</a:t>
            </a:r>
            <a:r>
              <a:rPr lang="en" sz="1800"/>
              <a:t>asier to test</a:t>
            </a:r>
            <a:endParaRPr sz="1800"/>
          </a:p>
        </p:txBody>
      </p:sp>
      <p:sp>
        <p:nvSpPr>
          <p:cNvPr id="1109" name="Google Shape;1109;p6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Helps you</a:t>
            </a:r>
            <a:r>
              <a:rPr lang="en" sz="1800"/>
              <a:t> find bugs and saves time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6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Data-Shifting Applications</a:t>
            </a:r>
            <a:endParaRPr/>
          </a:p>
        </p:txBody>
      </p:sp>
      <p:sp>
        <p:nvSpPr>
          <p:cNvPr id="1115" name="Google Shape;1115;p63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6" name="Google Shape;1116;p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This Different Than jQuery?</a:t>
            </a:r>
            <a:endParaRPr/>
          </a:p>
        </p:txBody>
      </p:sp>
      <p:sp>
        <p:nvSpPr>
          <p:cNvPr id="1123" name="Google Shape;1123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4" name="Google Shape;1124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64"/>
          <p:cNvSpPr txBox="1"/>
          <p:nvPr>
            <p:ph idx="1" type="subTitle"/>
          </p:nvPr>
        </p:nvSpPr>
        <p:spPr>
          <a:xfrm>
            <a:off x="0" y="675975"/>
            <a:ext cx="4903500" cy="3894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jQuery, the application’s state and </a:t>
            </a:r>
            <a:br>
              <a:rPr lang="en"/>
            </a:br>
            <a:r>
              <a:rPr lang="en"/>
              <a:t>UI are updated independently of each other.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With React, whenever the application’s state changes, the DOM updates to reflect it.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With React, the UI is a pure function of the application’s state.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6" name="Google Shape;112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2075" y="792575"/>
            <a:ext cx="3935700" cy="3661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